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3A5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8168335" y="-1280160"/>
            <a:ext cx="4754880" cy="4754880"/>
          </a:xfrm>
          <a:prstGeom prst="roundRect">
            <a:avLst>
              <a:gd name="adj" fmla="val 50000"/>
            </a:avLst>
          </a:prstGeom>
          <a:solidFill>
            <a:srgbClr val="1055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828800"/>
            <a:ext cx="8686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1" i="0" spc="220">
                <a:solidFill>
                  <a:srgbClr val="CFE6A8"/>
                </a:solidFill>
                <a:latin typeface="Arial"/>
              </a:rPr>
              <a:t>MODULE 1 · PROJECT PURSUIT · WEEK 4 · LIVE VIRTUAL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331720"/>
            <a:ext cx="969264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</a:pPr>
            <a:r>
              <a:rPr sz="4600" b="1" i="0">
                <a:solidFill>
                  <a:srgbClr val="FFFFFF"/>
                </a:solidFill>
                <a:latin typeface="Arial"/>
              </a:rPr>
              <a:t>The Pre-Proposal Move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160520"/>
            <a:ext cx="877824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0" i="0">
                <a:solidFill>
                  <a:srgbClr val="D8E5ED"/>
                </a:solidFill>
                <a:latin typeface="Calibri"/>
              </a:rPr>
              <a:t>From a raw lead to a logged opportunity — and from a price conversation to a value one.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822960" y="5989320"/>
            <a:ext cx="2743200" cy="36576"/>
          </a:xfrm>
          <a:prstGeom prst="rect">
            <a:avLst/>
          </a:prstGeom>
          <a:solidFill>
            <a:srgbClr val="7DB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6144768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0" i="0">
                <a:solidFill>
                  <a:srgbClr val="9DB6C6"/>
                </a:solidFill>
                <a:latin typeface="Calibri"/>
              </a:rPr>
              <a:t>45-minute capstone session  ·  cameras on  ·  pre-work required</a:t>
            </a:r>
          </a:p>
        </p:txBody>
      </p:sp>
      <p:pic>
        <p:nvPicPr>
          <p:cNvPr id="9" name="Picture 8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0" y="502920"/>
            <a:ext cx="1554480" cy="27350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3A5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7315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 i="0" spc="200">
                <a:solidFill>
                  <a:srgbClr val="CFE6A8"/>
                </a:solidFill>
                <a:latin typeface="Arial"/>
              </a:rPr>
              <a:t>CLOSE &amp; BRIDGE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14300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200" b="1" i="0">
                <a:solidFill>
                  <a:srgbClr val="FFFFFF"/>
                </a:solidFill>
                <a:latin typeface="Arial"/>
              </a:rPr>
              <a:t>Module 1 complete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286000"/>
            <a:ext cx="1033272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0" i="0">
                <a:solidFill>
                  <a:srgbClr val="D8E5ED"/>
                </a:solidFill>
                <a:latin typeface="Calibri"/>
              </a:rPr>
              <a:t>You’ve seen the machine, chosen which bets to place, forecast them honestly, and reframed them around value.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3337560"/>
            <a:ext cx="10515600" cy="1371600"/>
          </a:xfrm>
          <a:prstGeom prst="roundRect">
            <a:avLst>
              <a:gd name="adj" fmla="val 6000"/>
            </a:avLst>
          </a:prstGeom>
          <a:solidFill>
            <a:srgbClr val="0A4A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43000" y="3520440"/>
            <a:ext cx="9875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 i="0">
                <a:solidFill>
                  <a:srgbClr val="7DB500"/>
                </a:solidFill>
                <a:latin typeface="Arial"/>
              </a:rPr>
              <a:t>CHALLENGE QUESTION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3886200"/>
            <a:ext cx="98755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1" i="1">
                <a:solidFill>
                  <a:srgbClr val="FFFFFF"/>
                </a:solidFill>
                <a:latin typeface="Calibri"/>
              </a:rPr>
              <a:t>Think of a pursuit you won or lost on price. What one question, asked before the proposal, might have changed the conversation to value?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98348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1" i="0">
                <a:solidFill>
                  <a:srgbClr val="7DB500"/>
                </a:solidFill>
                <a:latin typeface="Arial"/>
              </a:rPr>
              <a:t>NEXT — </a:t>
            </a:r>
            <a:r>
              <a:rPr sz="1500" b="0" i="0">
                <a:solidFill>
                  <a:srgbClr val="D8E5ED"/>
                </a:solidFill>
                <a:latin typeface="Calibri"/>
              </a:rPr>
              <a:t>Module 2 — Scope Development. The pursuit you’ve shaped becomes the project plan the firm can deliver.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2960" y="6172200"/>
            <a:ext cx="2743200" cy="36576"/>
          </a:xfrm>
          <a:prstGeom prst="rect">
            <a:avLst/>
          </a:prstGeom>
          <a:solidFill>
            <a:srgbClr val="7DB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630936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050" b="0" i="0">
                <a:solidFill>
                  <a:srgbClr val="9DB6C6"/>
                </a:solidFill>
                <a:latin typeface="Calibri"/>
              </a:rPr>
              <a:t>Weston &amp; Sampson · Project Management · Module 1, Week 4  |  AEC LEAD LLC · Zweig Group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THE ONE IDEA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Reframe the work before you respond to it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2024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EAF2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194560"/>
            <a:ext cx="9875520" cy="13716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2100" b="0" i="0">
                <a:solidFill>
                  <a:srgbClr val="063A5E"/>
                </a:solidFill>
                <a:latin typeface="Calibri"/>
              </a:rPr>
              <a:t>If we only talk to the client through the proposal, we compete on price. </a:t>
            </a:r>
            <a:r>
              <a:rPr sz="2100" b="1" i="0">
                <a:solidFill>
                  <a:srgbClr val="0061A0"/>
                </a:solidFill>
                <a:latin typeface="Calibri"/>
              </a:rPr>
              <a:t>The pre-proposal move is how we compete on value instead.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114800"/>
            <a:ext cx="1051560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0" i="0">
                <a:solidFill>
                  <a:srgbClr val="15242E"/>
                </a:solidFill>
                <a:latin typeface="Calibri"/>
              </a:rPr>
              <a:t>This is the Module 1 capstone: the economic model, the Go/No-Go, and the forecast all come together in one deliberate conversation — before the proposal is written.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COLD OPEN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The value conversation is usually over before it starts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92024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0" i="0">
                <a:solidFill>
                  <a:srgbClr val="15242E"/>
                </a:solidFill>
                <a:latin typeface="Calibri"/>
              </a:rPr>
              <a:t>Most proposals compete on price because the client framed the work as a commodity — a scope, a deadline, a number.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32918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0" i="0">
                <a:solidFill>
                  <a:srgbClr val="15242E"/>
                </a:solidFill>
                <a:latin typeface="Calibri"/>
              </a:rPr>
              <a:t>If the first time the client hears from us is in the proposal, we’re answering a question someone else already shaped.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4937760"/>
            <a:ext cx="10515600" cy="1005840"/>
          </a:xfrm>
          <a:prstGeom prst="roundRect">
            <a:avLst>
              <a:gd name="adj" fmla="val 6000"/>
            </a:avLst>
          </a:prstGeom>
          <a:solidFill>
            <a:srgbClr val="EEF6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43000" y="5074920"/>
            <a:ext cx="987552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6FA000"/>
                </a:solidFill>
                <a:latin typeface="Arial"/>
              </a:rPr>
              <a:t>Ask the room: </a:t>
            </a:r>
            <a:r>
              <a:rPr sz="1600" b="0" i="1">
                <a:solidFill>
                  <a:srgbClr val="063A5E"/>
                </a:solidFill>
                <a:latin typeface="Calibri"/>
              </a:rPr>
              <a:t>“Think of a pursuit we lost on price. Did the client ever really understand what they were buying?”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THE DISTINCTION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Price, cost, and value are three different numbers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103120"/>
            <a:ext cx="3383280" cy="30175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97280" y="2377440"/>
            <a:ext cx="1554480" cy="411480"/>
          </a:xfrm>
          <a:prstGeom prst="roundRect">
            <a:avLst>
              <a:gd name="adj" fmla="val 20000"/>
            </a:avLst>
          </a:prstGeom>
          <a:solidFill>
            <a:srgbClr val="3E5C7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377440"/>
            <a:ext cx="1554480" cy="4114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PRICE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971800"/>
            <a:ext cx="28346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063A5E"/>
                </a:solidFill>
                <a:latin typeface="Arial"/>
              </a:rPr>
              <a:t>What we charge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474720"/>
            <a:ext cx="2834640" cy="1554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350" b="0" i="0">
                <a:solidFill>
                  <a:srgbClr val="15242E"/>
                </a:solidFill>
                <a:latin typeface="Calibri"/>
              </a:rPr>
              <a:t>The fee on the proposal — the only thing the client can compare if we’ve given them nothing else.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2103120"/>
            <a:ext cx="3383280" cy="30175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663440" y="2377440"/>
            <a:ext cx="1554480" cy="411480"/>
          </a:xfrm>
          <a:prstGeom prst="roundRect">
            <a:avLst>
              <a:gd name="adj" fmla="val 20000"/>
            </a:avLst>
          </a:prstGeom>
          <a:solidFill>
            <a:srgbClr val="0061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663440" y="2377440"/>
            <a:ext cx="1554480" cy="4114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3440" y="2971800"/>
            <a:ext cx="28346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063A5E"/>
                </a:solidFill>
                <a:latin typeface="Arial"/>
              </a:rPr>
              <a:t>What it takes us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63440" y="3474720"/>
            <a:ext cx="2834640" cy="1554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350" b="0" i="0">
                <a:solidFill>
                  <a:srgbClr val="15242E"/>
                </a:solidFill>
                <a:latin typeface="Calibri"/>
              </a:rPr>
              <a:t>Our loaded effort to deliver, at the rates from Week 1. This is the floor — price below it and a win is a loss.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55280" y="2103120"/>
            <a:ext cx="3383280" cy="30175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29600" y="2377440"/>
            <a:ext cx="1554480" cy="411480"/>
          </a:xfrm>
          <a:prstGeom prst="roundRect">
            <a:avLst>
              <a:gd name="adj" fmla="val 20000"/>
            </a:avLst>
          </a:prstGeom>
          <a:solidFill>
            <a:srgbClr val="6FA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0" y="2377440"/>
            <a:ext cx="1554480" cy="4114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VALUE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2971800"/>
            <a:ext cx="28346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063A5E"/>
                </a:solidFill>
                <a:latin typeface="Arial"/>
              </a:rPr>
              <a:t>What it’s worth to them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3474720"/>
            <a:ext cx="2834640" cy="1554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350" b="0" i="0">
                <a:solidFill>
                  <a:srgbClr val="15242E"/>
                </a:solidFill>
                <a:latin typeface="Calibri"/>
              </a:rPr>
              <a:t>The outcome the client gets: risk avoided, time saved, a problem solved. The only one of the three we can grow.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534924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6FA000"/>
                </a:solidFill>
                <a:latin typeface="Calibri"/>
              </a:rPr>
              <a:t>A client comparing price compares numbers. A client comparing value compares outcomes — a comparison we’re built to win.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THE MOVE, IN ONE PICTURE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Shift the conversation before price hardens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0" y="3200400"/>
            <a:ext cx="9418320" cy="54864"/>
          </a:xfrm>
          <a:prstGeom prst="rect">
            <a:avLst/>
          </a:prstGeom>
          <a:solidFill>
            <a:srgbClr val="DDE6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371600" y="3063240"/>
            <a:ext cx="274320" cy="329184"/>
          </a:xfrm>
          <a:prstGeom prst="roundRect">
            <a:avLst>
              <a:gd name="adj" fmla="val 30000"/>
            </a:avLst>
          </a:prstGeom>
          <a:solidFill>
            <a:srgbClr val="3E5C7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10515600" y="3063240"/>
            <a:ext cx="274320" cy="329184"/>
          </a:xfrm>
          <a:prstGeom prst="roundRect">
            <a:avLst>
              <a:gd name="adj" fmla="val 30000"/>
            </a:avLst>
          </a:prstGeom>
          <a:solidFill>
            <a:srgbClr val="6FA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520440"/>
            <a:ext cx="2743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500" b="1" i="0">
                <a:solidFill>
                  <a:srgbClr val="3E5C76"/>
                </a:solidFill>
                <a:latin typeface="Arial"/>
              </a:rPr>
              <a:t>PRICE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69680" y="3520440"/>
            <a:ext cx="20116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500" b="1" i="0">
                <a:solidFill>
                  <a:srgbClr val="6FA000"/>
                </a:solidFill>
                <a:latin typeface="Arial"/>
              </a:rPr>
              <a:t>VALUE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2377440"/>
            <a:ext cx="30175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0061A0"/>
                </a:solidFill>
                <a:latin typeface="Arial"/>
              </a:rPr>
              <a:t>the pre-proposal move 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4206240"/>
            <a:ext cx="1051560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700" b="0" i="0">
                <a:solidFill>
                  <a:srgbClr val="15242E"/>
                </a:solidFill>
                <a:latin typeface="Calibri"/>
              </a:rPr>
              <a:t>A value-focused pre-proposal interaction isn’t a sales pitch. It’s a short, deliberate conversation — a call, a site visit, a pre-bid question — with one job: surface what the client actually cares about, so the proposal answers that, not just the RFP.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576072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1">
                <a:solidFill>
                  <a:srgbClr val="5C7180"/>
                </a:solidFill>
                <a:latin typeface="Calibri"/>
              </a:rPr>
              <a:t>Have the group place the mock RFP’s client mindset on the line — then ask what would move it right.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WHO RUNS THE PURSUIT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Two leads, one pursuit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103120"/>
            <a:ext cx="5120640" cy="32918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22960" y="2103120"/>
            <a:ext cx="5120640" cy="109728"/>
          </a:xfrm>
          <a:prstGeom prst="rect">
            <a:avLst/>
          </a:prstGeom>
          <a:solidFill>
            <a:srgbClr val="0061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33172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1" i="0">
                <a:solidFill>
                  <a:srgbClr val="063A5E"/>
                </a:solidFill>
                <a:latin typeface="Arial"/>
              </a:rPr>
              <a:t>Technical Lead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788920"/>
            <a:ext cx="4572000" cy="2468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 indent="-228600" marL="22860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Font typeface="Arial"/>
              <a:buChar char="•"/>
            </a:pPr>
            <a:r>
              <a:rPr sz="1450" b="0" i="0">
                <a:solidFill>
                  <a:srgbClr val="15242E"/>
                </a:solidFill>
                <a:latin typeface="Calibri"/>
              </a:rPr>
              <a:t>Approach, scope, schedule, and fee</a:t>
            </a:r>
          </a:p>
          <a:p>
            <a:pPr algn="l" indent="-228600" marL="22860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Font typeface="Arial"/>
              <a:buChar char="•"/>
            </a:pPr>
            <a:r>
              <a:rPr sz="1450" b="0" i="0">
                <a:solidFill>
                  <a:srgbClr val="15242E"/>
                </a:solidFill>
                <a:latin typeface="Calibri"/>
              </a:rPr>
              <a:t>The revenue &amp; effort forecast and the win-probability call</a:t>
            </a:r>
          </a:p>
          <a:p>
            <a:pPr algn="l" indent="-228600" marL="22860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Font typeface="Arial"/>
              <a:buChar char="•"/>
            </a:pPr>
            <a:r>
              <a:rPr sz="1450" b="0" i="0">
                <a:solidFill>
                  <a:srgbClr val="15242E"/>
                </a:solidFill>
                <a:latin typeface="Calibri"/>
              </a:rPr>
              <a:t>The value story — why our solution beats a cheaper one</a:t>
            </a:r>
          </a:p>
          <a:p>
            <a:pPr algn="l" indent="-228600" marL="22860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Font typeface="Arial"/>
              <a:buChar char="•"/>
            </a:pPr>
            <a:r>
              <a:rPr sz="1450" b="0" i="0">
                <a:solidFill>
                  <a:srgbClr val="15242E"/>
                </a:solidFill>
                <a:latin typeface="Calibri"/>
              </a:rPr>
              <a:t>Delegating technical tasks, not doing everything alone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63640" y="2103120"/>
            <a:ext cx="5074920" cy="32918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263640" y="2103120"/>
            <a:ext cx="5074920" cy="109728"/>
          </a:xfrm>
          <a:prstGeom prst="rect">
            <a:avLst/>
          </a:prstGeom>
          <a:solidFill>
            <a:srgbClr val="7DB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37960" y="233172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1" i="0">
                <a:solidFill>
                  <a:srgbClr val="063A5E"/>
                </a:solidFill>
                <a:latin typeface="Arial"/>
              </a:rPr>
              <a:t>Marketing Lead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37960" y="2788920"/>
            <a:ext cx="4572000" cy="2468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 indent="-228600" marL="22860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Font typeface="Arial"/>
              <a:buChar char="•"/>
            </a:pPr>
            <a:r>
              <a:rPr sz="1450" b="0" i="0">
                <a:solidFill>
                  <a:srgbClr val="15242E"/>
                </a:solidFill>
                <a:latin typeface="Calibri"/>
              </a:rPr>
              <a:t>Cover letter, personnel, experience, qualifications, forms</a:t>
            </a:r>
          </a:p>
          <a:p>
            <a:pPr algn="l" indent="-228600" marL="22860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Font typeface="Arial"/>
              <a:buChar char="•"/>
            </a:pPr>
            <a:r>
              <a:rPr sz="1450" b="0" i="0">
                <a:solidFill>
                  <a:srgbClr val="15242E"/>
                </a:solidFill>
                <a:latin typeface="Calibri"/>
              </a:rPr>
              <a:t>The internal schedule and lead-time discipline</a:t>
            </a:r>
          </a:p>
          <a:p>
            <a:pPr algn="l" indent="-228600" marL="22860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Font typeface="Arial"/>
              <a:buChar char="•"/>
            </a:pPr>
            <a:r>
              <a:rPr sz="1450" b="0" i="0">
                <a:solidFill>
                  <a:srgbClr val="15242E"/>
                </a:solidFill>
                <a:latin typeface="Calibri"/>
              </a:rPr>
              <a:t>A reader-friendly, persuasive, well-formatted proposal</a:t>
            </a:r>
          </a:p>
          <a:p>
            <a:pPr algn="l" indent="-228600" marL="22860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Font typeface="Arial"/>
              <a:buChar char="•"/>
            </a:pPr>
            <a:r>
              <a:rPr sz="1450" b="0" i="0">
                <a:solidFill>
                  <a:srgbClr val="15242E"/>
                </a:solidFill>
                <a:latin typeface="Calibri"/>
              </a:rPr>
              <a:t>Keeping the pursuit on track to the deadline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557784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500" b="1" i="0">
                <a:solidFill>
                  <a:srgbClr val="6FA000"/>
                </a:solidFill>
                <a:latin typeface="Calibri"/>
              </a:rPr>
              <a:t>The handshake is the kickoff meeting: </a:t>
            </a:r>
            <a:r>
              <a:rPr sz="1500" b="0" i="0">
                <a:solidFill>
                  <a:srgbClr val="15242E"/>
                </a:solidFill>
                <a:latin typeface="Calibri"/>
              </a:rPr>
              <a:t>focus, win themes, schedule, and responsibilities — set together.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SKILL PRACTICE · PAIRS · 15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Run the pre-proposal move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011680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0061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011680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1965960"/>
            <a:ext cx="969264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650" b="1" i="0">
                <a:solidFill>
                  <a:srgbClr val="063A5E"/>
                </a:solidFill>
                <a:latin typeface="Arial"/>
              </a:rPr>
              <a:t>Ask about the outcome.  </a:t>
            </a:r>
            <a:r>
              <a:rPr sz="1450" b="0" i="0">
                <a:solidFill>
                  <a:srgbClr val="15242E"/>
                </a:solidFill>
                <a:latin typeface="Calibri"/>
              </a:rPr>
              <a:t>“What does success look like a year after this is done?” — moves from deliverables to value.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2971800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1FA8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971800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4480" y="2926080"/>
            <a:ext cx="969264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650" b="1" i="0">
                <a:solidFill>
                  <a:srgbClr val="063A5E"/>
                </a:solidFill>
                <a:latin typeface="Arial"/>
              </a:rPr>
              <a:t>Surface the hidden risk.  </a:t>
            </a:r>
            <a:r>
              <a:rPr sz="1450" b="0" i="0">
                <a:solidFill>
                  <a:srgbClr val="15242E"/>
                </a:solidFill>
                <a:latin typeface="Calibri"/>
              </a:rPr>
              <a:t>The thing that keeps the client up at night is rarely in the RFP — and it’s where our expertise is worth most.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3931920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3E5C7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3931920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4480" y="3886200"/>
            <a:ext cx="969264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650" b="1" i="0">
                <a:solidFill>
                  <a:srgbClr val="063A5E"/>
                </a:solidFill>
                <a:latin typeface="Arial"/>
              </a:rPr>
              <a:t>Listen for the differentiator.  </a:t>
            </a:r>
            <a:r>
              <a:rPr sz="1450" b="0" i="0">
                <a:solidFill>
                  <a:srgbClr val="15242E"/>
                </a:solidFill>
                <a:latin typeface="Calibri"/>
              </a:rPr>
              <a:t>What can we do that a low bidder can’t? Anchor the proposal there.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4892040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6FA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" y="4892040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4480" y="4846320"/>
            <a:ext cx="969264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650" b="1" i="0">
                <a:solidFill>
                  <a:srgbClr val="063A5E"/>
                </a:solidFill>
                <a:latin typeface="Arial"/>
              </a:rPr>
              <a:t>Plant the value frame.  </a:t>
            </a:r>
            <a:r>
              <a:rPr sz="1450" b="0" i="0">
                <a:solidFill>
                  <a:srgbClr val="15242E"/>
                </a:solidFill>
                <a:latin typeface="Calibri"/>
              </a:rPr>
              <a:t>Leave the client thinking in outcomes, so price lands as one factor — not the whole decision.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598932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50" b="0" i="1">
                <a:solidFill>
                  <a:srgbClr val="5C7180"/>
                </a:solidFill>
                <a:latin typeface="Calibri"/>
              </a:rPr>
              <a:t>Technical + Marketing pairs role-play on the mock RFP with a “client.” Use your drafted questions. Rotate the client role.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THE WHOLE PURSUIT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From a raw lead to a trustworthy opportunity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468880"/>
            <a:ext cx="2542032" cy="1737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22960" y="2468880"/>
            <a:ext cx="2542032" cy="457200"/>
          </a:xfrm>
          <a:prstGeom prst="rect">
            <a:avLst/>
          </a:prstGeom>
          <a:solidFill>
            <a:srgbClr val="0086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487168"/>
            <a:ext cx="25420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FFFFFF"/>
                </a:solidFill>
                <a:latin typeface="Arial"/>
              </a:rPr>
              <a:t>Qualify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063240"/>
            <a:ext cx="217627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350" b="0" i="0">
                <a:solidFill>
                  <a:srgbClr val="15242E"/>
                </a:solidFill>
                <a:latin typeface="Calibri"/>
              </a:rPr>
              <a:t>Week 2 · Go/No-Go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11296" y="2468880"/>
            <a:ext cx="2542032" cy="1737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511296" y="2468880"/>
            <a:ext cx="2542032" cy="457200"/>
          </a:xfrm>
          <a:prstGeom prst="rect">
            <a:avLst/>
          </a:prstGeom>
          <a:solidFill>
            <a:srgbClr val="1FA8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511296" y="2487168"/>
            <a:ext cx="25420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FFFFFF"/>
                </a:solidFill>
                <a:latin typeface="Arial"/>
              </a:rPr>
              <a:t>Forecast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94176" y="3063240"/>
            <a:ext cx="217627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350" b="0" i="0">
                <a:solidFill>
                  <a:srgbClr val="15242E"/>
                </a:solidFill>
                <a:latin typeface="Calibri"/>
              </a:rPr>
              <a:t>Week 3 · revenue, effort, odds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199632" y="2468880"/>
            <a:ext cx="2542032" cy="1737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99632" y="2468880"/>
            <a:ext cx="2542032" cy="457200"/>
          </a:xfrm>
          <a:prstGeom prst="rect">
            <a:avLst/>
          </a:prstGeom>
          <a:solidFill>
            <a:srgbClr val="3E5C7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99632" y="2487168"/>
            <a:ext cx="25420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FFFFFF"/>
                </a:solidFill>
                <a:latin typeface="Arial"/>
              </a:rPr>
              <a:t>Reframe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82512" y="3063240"/>
            <a:ext cx="217627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350" b="0" i="0">
                <a:solidFill>
                  <a:srgbClr val="15242E"/>
                </a:solidFill>
                <a:latin typeface="Calibri"/>
              </a:rPr>
              <a:t>Week 4 · the value move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887968" y="2468880"/>
            <a:ext cx="2542032" cy="1737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DE6EC"/>
            </a:solidFill>
          </a:ln>
          <a:effectLst/>
          <a:effectLst>
            <a:outerShdw blurRad="90000" dist="38100" dir="5400000" rotWithShape="0">
              <a:srgbClr val="063A5E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887968" y="2468880"/>
            <a:ext cx="2542032" cy="457200"/>
          </a:xfrm>
          <a:prstGeom prst="rect">
            <a:avLst/>
          </a:prstGeom>
          <a:solidFill>
            <a:srgbClr val="6FA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887968" y="2487168"/>
            <a:ext cx="254203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 i="0">
                <a:solidFill>
                  <a:srgbClr val="FFFFFF"/>
                </a:solidFill>
                <a:latin typeface="Arial"/>
              </a:rPr>
              <a:t>Log it clean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70848" y="3063240"/>
            <a:ext cx="217627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350" b="0" i="0">
                <a:solidFill>
                  <a:srgbClr val="15242E"/>
                </a:solidFill>
                <a:latin typeface="Calibri"/>
              </a:rPr>
              <a:t>trustworthy 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66344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sz="1800" b="0" i="0">
                <a:solidFill>
                  <a:srgbClr val="15242E"/>
                </a:solidFill>
                <a:latin typeface="Calibri"/>
              </a:rPr>
              <a:t>Qualify it, forecast it honestly, reframe it around value, and log it clean — and a raw lead becomes data the firm can stake its staffing and hiring 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weston-sampson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4200" y="457200"/>
            <a:ext cx="1234440" cy="2171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1" i="0" spc="180">
                <a:solidFill>
                  <a:srgbClr val="6FA000"/>
                </a:solidFill>
                <a:latin typeface="Arial"/>
              </a:rPr>
              <a:t>CLOSE THE LOOP · DEBRIEF · 8 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86968"/>
            <a:ext cx="105156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063A5E"/>
                </a:solidFill>
                <a:latin typeface="Arial"/>
              </a:rPr>
              <a:t>What changed because of the conversation?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01168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800" b="1" i="0">
                <a:solidFill>
                  <a:srgbClr val="063A5E"/>
                </a:solidFill>
                <a:latin typeface="Calibri"/>
              </a:rPr>
              <a:t>Each pair reports back in two moves: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926080"/>
            <a:ext cx="530352" cy="530352"/>
          </a:xfrm>
          <a:prstGeom prst="roundRect">
            <a:avLst>
              <a:gd name="adj" fmla="val 22000"/>
            </a:avLst>
          </a:prstGeom>
          <a:solidFill>
            <a:srgbClr val="6FA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926080"/>
            <a:ext cx="530352" cy="53035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2880360"/>
            <a:ext cx="969264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650" b="1" i="0">
                <a:solidFill>
                  <a:srgbClr val="063A5E"/>
                </a:solidFill>
                <a:latin typeface="Arial"/>
              </a:rPr>
              <a:t>State the value frame.  </a:t>
            </a:r>
            <a:r>
              <a:rPr sz="1450" b="0" i="0">
                <a:solidFill>
                  <a:srgbClr val="15242E"/>
                </a:solidFill>
                <a:latin typeface="Calibri"/>
              </a:rPr>
              <a:t>One sentence — the outcome we’re really selling. If it names a deliverable, it’s not a value frame yet.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3886200"/>
            <a:ext cx="530352" cy="530352"/>
          </a:xfrm>
          <a:prstGeom prst="roundRect">
            <a:avLst>
              <a:gd name="adj" fmla="val 22000"/>
            </a:avLst>
          </a:prstGeom>
          <a:solidFill>
            <a:srgbClr val="6FA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3886200"/>
            <a:ext cx="530352" cy="53035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3840480"/>
            <a:ext cx="969264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650" b="1" i="0">
                <a:solidFill>
                  <a:srgbClr val="063A5E"/>
                </a:solidFill>
                <a:latin typeface="Arial"/>
              </a:rPr>
              <a:t>Log the opportunity.  </a:t>
            </a:r>
            <a:r>
              <a:rPr sz="1450" b="0" i="0">
                <a:solidFill>
                  <a:srgbClr val="15242E"/>
                </a:solidFill>
                <a:latin typeface="Calibri"/>
              </a:rPr>
              <a:t>Clean net revenue and an honest win probability — would you bet your own money on it now?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4846320"/>
            <a:ext cx="530352" cy="530352"/>
          </a:xfrm>
          <a:prstGeom prst="roundRect">
            <a:avLst>
              <a:gd name="adj" fmla="val 22000"/>
            </a:avLst>
          </a:prstGeom>
          <a:solidFill>
            <a:srgbClr val="6FA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4846320"/>
            <a:ext cx="530352" cy="53035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4800600"/>
            <a:ext cx="969264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650" b="1" i="0">
                <a:solidFill>
                  <a:srgbClr val="063A5E"/>
                </a:solidFill>
                <a:latin typeface="Arial"/>
              </a:rPr>
              <a:t>Name what changed.  </a:t>
            </a:r>
            <a:r>
              <a:rPr sz="1450" b="0" i="0">
                <a:solidFill>
                  <a:srgbClr val="15242E"/>
                </a:solidFill>
                <a:latin typeface="Calibri"/>
              </a:rPr>
              <a:t>What will the proposal emphasize that it wouldn’t have without the conversation?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