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5" r:id="rId16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3A5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8168335" y="-1280160"/>
            <a:ext cx="4754880" cy="4754880"/>
          </a:xfrm>
          <a:prstGeom prst="roundRect">
            <a:avLst>
              <a:gd name="adj" fmla="val 50000"/>
            </a:avLst>
          </a:prstGeom>
          <a:solidFill>
            <a:srgbClr val="1055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1828800"/>
            <a:ext cx="8686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1" i="0" spc="220">
                <a:solidFill>
                  <a:srgbClr val="CFE6A8"/>
                </a:solidFill>
                <a:latin typeface="Arial"/>
              </a:rPr>
              <a:t>MODULE 1 · PROJECT PURSUIT · WEEK 2 · LIVE VIRTUAL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2331720"/>
            <a:ext cx="9692640" cy="2011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600"/>
              </a:spcAft>
            </a:pPr>
            <a:r>
              <a:rPr sz="4600" b="1" i="0">
                <a:solidFill>
                  <a:srgbClr val="FFFFFF"/>
                </a:solidFill>
                <a:latin typeface="Arial"/>
              </a:rPr>
              <a:t>The Go/No-Go Decision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160520"/>
            <a:ext cx="877824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sz="1900" b="0" i="0">
                <a:solidFill>
                  <a:srgbClr val="D8E5ED"/>
                </a:solidFill>
                <a:latin typeface="Calibri"/>
              </a:rPr>
              <a:t>Choosing which bets to place — before we spend an hour we can’t get back.</a:t>
            </a:r>
          </a:p>
        </p:txBody>
      </p:sp>
      <p:sp>
        <p:nvSpPr>
          <p:cNvPr id="7" name="Rectangle 6"/>
          <p:cNvSpPr/>
          <p:nvPr/>
        </p:nvSpPr>
        <p:spPr>
          <a:xfrm>
            <a:off x="822960" y="5989320"/>
            <a:ext cx="2743200" cy="36576"/>
          </a:xfrm>
          <a:prstGeom prst="rect">
            <a:avLst/>
          </a:prstGeom>
          <a:solidFill>
            <a:srgbClr val="7DB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6144768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100" b="0" i="0">
                <a:solidFill>
                  <a:srgbClr val="9DB6C6"/>
                </a:solidFill>
                <a:latin typeface="Calibri"/>
              </a:rPr>
              <a:t>45-minute facilitated session  ·  cameras on  ·  pre-work required</a:t>
            </a:r>
          </a:p>
        </p:txBody>
      </p:sp>
      <p:pic>
        <p:nvPicPr>
          <p:cNvPr id="9" name="Picture 8" descr="weston-sampson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400" y="502920"/>
            <a:ext cx="1554480" cy="27350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3A5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7315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1" i="0" spc="200">
                <a:solidFill>
                  <a:srgbClr val="CFE6A8"/>
                </a:solidFill>
                <a:latin typeface="Arial"/>
              </a:rPr>
              <a:t>CLOSE &amp; BRIDGE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143000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3200" b="1" i="0">
                <a:solidFill>
                  <a:srgbClr val="FFFFFF"/>
                </a:solidFill>
                <a:latin typeface="Arial"/>
              </a:rPr>
              <a:t>The honest call protects the firm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2286000"/>
            <a:ext cx="1033272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r>
              <a:rPr sz="1700" b="0" i="0">
                <a:solidFill>
                  <a:srgbClr val="D8E5ED"/>
                </a:solidFill>
                <a:latin typeface="Calibri"/>
              </a:rPr>
              <a:t>A disciplined Go/No-Go is the firm’s first line of defense for both its hours and its forecast.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3337560"/>
            <a:ext cx="10515600" cy="1371600"/>
          </a:xfrm>
          <a:prstGeom prst="roundRect">
            <a:avLst>
              <a:gd name="adj" fmla="val 6000"/>
            </a:avLst>
          </a:prstGeom>
          <a:solidFill>
            <a:srgbClr val="0A4A7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143000" y="3520440"/>
            <a:ext cx="9875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100" b="1" i="0">
                <a:solidFill>
                  <a:srgbClr val="7DB500"/>
                </a:solidFill>
                <a:latin typeface="Arial"/>
              </a:rPr>
              <a:t>CHALLENGE QUESTION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3886200"/>
            <a:ext cx="987552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sz="1700" b="1" i="1">
                <a:solidFill>
                  <a:srgbClr val="FFFFFF"/>
                </a:solidFill>
                <a:latin typeface="Calibri"/>
              </a:rPr>
              <a:t>When the honest read says No-Go but we want the work anyway — what is the honest cost of saying Go, and who pays it?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4983480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1" i="0">
                <a:solidFill>
                  <a:srgbClr val="7DB500"/>
                </a:solidFill>
                <a:latin typeface="Arial"/>
              </a:rPr>
              <a:t>NEXT — </a:t>
            </a:r>
            <a:r>
              <a:rPr sz="1500" b="0" i="0">
                <a:solidFill>
                  <a:srgbClr val="D8E5ED"/>
                </a:solidFill>
                <a:latin typeface="Calibri"/>
              </a:rPr>
              <a:t>Week 3 (self-paced): sharpening the two numbers the Go/No-Go demanded — forecasting revenue &amp; effort, and calibrating an honest win probability.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2960" y="6172200"/>
            <a:ext cx="2743200" cy="36576"/>
          </a:xfrm>
          <a:prstGeom prst="rect">
            <a:avLst/>
          </a:prstGeom>
          <a:solidFill>
            <a:srgbClr val="7DB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630936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050" b="0" i="0">
                <a:solidFill>
                  <a:srgbClr val="9DB6C6"/>
                </a:solidFill>
                <a:latin typeface="Calibri"/>
              </a:rPr>
              <a:t>Weston &amp; Sampson · Project Management · Module 1, Week 2  |  AEC LEAD LLC · Zweig Group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weston-sampson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57200"/>
            <a:ext cx="1234440" cy="2171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1" i="0" spc="180">
                <a:solidFill>
                  <a:srgbClr val="6FA000"/>
                </a:solidFill>
                <a:latin typeface="Arial"/>
              </a:rPr>
              <a:t>THE ONE IDEA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86968"/>
            <a:ext cx="105156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063A5E"/>
                </a:solidFill>
                <a:latin typeface="Arial"/>
              </a:rPr>
              <a:t>Every pursuit is a bet on a forecast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920240"/>
            <a:ext cx="10515600" cy="1920240"/>
          </a:xfrm>
          <a:prstGeom prst="roundRect">
            <a:avLst>
              <a:gd name="adj" fmla="val 5000"/>
            </a:avLst>
          </a:prstGeom>
          <a:solidFill>
            <a:srgbClr val="EAF2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2240280"/>
            <a:ext cx="9875520" cy="14630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r>
              <a:rPr sz="2100" b="0" i="0">
                <a:solidFill>
                  <a:srgbClr val="063A5E"/>
                </a:solidFill>
                <a:latin typeface="Calibri"/>
              </a:rPr>
              <a:t>The Go/No-Go is where we decide which bets to place and how to price them — protecting the hours we’d spend, the trust the firm places in its own backlog, and the margin the price should carry.</a:t>
            </a:r>
            <a:r>
              <a:rPr sz="2100" b="1" i="0">
                <a:solidFill>
                  <a:srgbClr val="0061A0"/>
                </a:solidFill>
                <a:latin typeface="Calibri"/>
              </a:rPr>
              <a:t/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4206240"/>
            <a:ext cx="10515600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r>
              <a:rPr sz="1800" b="1" i="0">
                <a:solidFill>
                  <a:srgbClr val="6FA000"/>
                </a:solidFill>
                <a:latin typeface="Arial"/>
              </a:rPr>
              <a:t>Disciplined pursuit  →  trustworthy data  →  sound decisions  →  a healthy, employee-owned firm.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4937760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600" b="0" i="1">
                <a:solidFill>
                  <a:srgbClr val="5C7180"/>
                </a:solidFill>
                <a:latin typeface="Calibri"/>
              </a:rPr>
              <a:t>The Go/No-Go is the gate where that discipline either enters the system — or doesn’t.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weston-sampson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57200"/>
            <a:ext cx="1234440" cy="2171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1" i="0" spc="180">
                <a:solidFill>
                  <a:srgbClr val="6FA000"/>
                </a:solidFill>
                <a:latin typeface="Arial"/>
              </a:rPr>
              <a:t>COLD OPEN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86968"/>
            <a:ext cx="105156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063A5E"/>
                </a:solidFill>
                <a:latin typeface="Arial"/>
              </a:rPr>
              <a:t>Pursuit is never free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828800"/>
            <a:ext cx="640080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r>
              <a:rPr sz="1800" b="0" i="0">
                <a:solidFill>
                  <a:srgbClr val="15242E"/>
                </a:solidFill>
                <a:latin typeface="Calibri"/>
              </a:rPr>
              <a:t>Every proposal we write spends our people’s billable time — a withdrawal from the same account that pays our salaries and our ownership.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3200400"/>
            <a:ext cx="640080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r>
              <a:rPr sz="1800" b="0" i="0">
                <a:solidFill>
                  <a:srgbClr val="15242E"/>
                </a:solidFill>
                <a:latin typeface="Calibri"/>
              </a:rPr>
              <a:t>Chase the wrong work and we don’t just lose. We’ve spent senior engineering time on a future that was never going to arrive.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680960" y="1828800"/>
            <a:ext cx="3657600" cy="3200400"/>
          </a:xfrm>
          <a:prstGeom prst="roundRect">
            <a:avLst>
              <a:gd name="adj" fmla="val 5000"/>
            </a:avLst>
          </a:prstGeom>
          <a:solidFill>
            <a:srgbClr val="063A5E"/>
          </a:solidFill>
          <a:ln>
            <a:noFill/>
          </a:ln>
          <a:effectLst/>
          <a:effectLst>
            <a:outerShdw blurRad="90000" dist="38100" dir="5400000" rotWithShape="0">
              <a:srgbClr val="063A5E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863840" y="2240280"/>
            <a:ext cx="329184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8600" b="1" i="0">
                <a:solidFill>
                  <a:srgbClr val="FFFFFF"/>
                </a:solidFill>
                <a:latin typeface="Arial"/>
              </a:rPr>
              <a:t>35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63840" y="3611880"/>
            <a:ext cx="329184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2000" b="1" i="0">
                <a:solidFill>
                  <a:srgbClr val="7DB500"/>
                </a:solidFill>
                <a:latin typeface="Arial"/>
              </a:rPr>
              <a:t>hours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3840" y="4069080"/>
            <a:ext cx="329184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0" i="0">
                <a:solidFill>
                  <a:srgbClr val="D8E5ED"/>
                </a:solidFill>
                <a:latin typeface="Calibri"/>
              </a:rPr>
              <a:t>avg. technical-lead time per proposal in 2024 — before marketing and reviewers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5486400"/>
            <a:ext cx="10515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500" b="1" i="0">
                <a:solidFill>
                  <a:srgbClr val="6FA000"/>
                </a:solidFill>
                <a:latin typeface="Calibri"/>
              </a:rPr>
              <a:t>Ask the room: </a:t>
            </a:r>
            <a:r>
              <a:rPr sz="1500" b="0" i="1">
                <a:solidFill>
                  <a:srgbClr val="063A5E"/>
                </a:solidFill>
                <a:latin typeface="Calibri"/>
              </a:rPr>
              <a:t>“How many hours did we spend last year on proposals we didn’t win?”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weston-sampson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57200"/>
            <a:ext cx="1234440" cy="2171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1" i="0" spc="180">
                <a:solidFill>
                  <a:srgbClr val="6FA000"/>
                </a:solidFill>
                <a:latin typeface="Arial"/>
              </a:rPr>
              <a:t>CALIBRATE · 8 MIN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86968"/>
            <a:ext cx="105156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063A5E"/>
                </a:solidFill>
                <a:latin typeface="Arial"/>
              </a:rPr>
              <a:t>Same lead, same worksheet — why did our reads diverge?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2057400"/>
            <a:ext cx="2542032" cy="23317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DDE6EC"/>
            </a:solidFill>
          </a:ln>
          <a:effectLst/>
          <a:effectLst>
            <a:outerShdw blurRad="90000" dist="38100" dir="5400000" rotWithShape="0">
              <a:srgbClr val="063A5E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051560" y="2286000"/>
            <a:ext cx="548640" cy="548640"/>
          </a:xfrm>
          <a:prstGeom prst="roundRect">
            <a:avLst>
              <a:gd name="adj" fmla="val 22000"/>
            </a:avLst>
          </a:prstGeom>
          <a:solidFill>
            <a:srgbClr val="3E5C7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51560" y="2286000"/>
            <a:ext cx="54864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" y="2971800"/>
            <a:ext cx="2084831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1550" b="1" i="0">
                <a:solidFill>
                  <a:srgbClr val="063A5E"/>
                </a:solidFill>
                <a:latin typeface="Arial"/>
              </a:rPr>
              <a:t>Qualification Minimums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" y="3703320"/>
            <a:ext cx="2084831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0" i="0">
                <a:solidFill>
                  <a:srgbClr val="5C7180"/>
                </a:solidFill>
                <a:latin typeface="Calibri"/>
              </a:rPr>
              <a:t>Licensed? Criteria met?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511296" y="2057400"/>
            <a:ext cx="2542032" cy="23317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DDE6EC"/>
            </a:solidFill>
          </a:ln>
          <a:effectLst/>
          <a:effectLst>
            <a:outerShdw blurRad="90000" dist="38100" dir="5400000" rotWithShape="0">
              <a:srgbClr val="063A5E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3739896" y="2286000"/>
            <a:ext cx="548640" cy="548640"/>
          </a:xfrm>
          <a:prstGeom prst="roundRect">
            <a:avLst>
              <a:gd name="adj" fmla="val 22000"/>
            </a:avLst>
          </a:prstGeom>
          <a:solidFill>
            <a:srgbClr val="1FA8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739896" y="2286000"/>
            <a:ext cx="54864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39896" y="2971800"/>
            <a:ext cx="2084831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1550" b="1" i="0">
                <a:solidFill>
                  <a:srgbClr val="063A5E"/>
                </a:solidFill>
                <a:latin typeface="Arial"/>
              </a:rPr>
              <a:t>Strategic Fit &amp; Positioning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39896" y="3703320"/>
            <a:ext cx="2084831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0" i="0">
                <a:solidFill>
                  <a:srgbClr val="5C7180"/>
                </a:solidFill>
                <a:latin typeface="Calibri"/>
              </a:rPr>
              <a:t>Relationship · capture · initiative fit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199632" y="2057400"/>
            <a:ext cx="2542032" cy="23317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DDE6EC"/>
            </a:solidFill>
          </a:ln>
          <a:effectLst/>
          <a:effectLst>
            <a:outerShdw blurRad="90000" dist="38100" dir="5400000" rotWithShape="0">
              <a:srgbClr val="063A5E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6428232" y="2286000"/>
            <a:ext cx="548640" cy="548640"/>
          </a:xfrm>
          <a:prstGeom prst="roundRect">
            <a:avLst>
              <a:gd name="adj" fmla="val 22000"/>
            </a:avLst>
          </a:prstGeom>
          <a:solidFill>
            <a:srgbClr val="0061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28232" y="2286000"/>
            <a:ext cx="54864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28232" y="2971800"/>
            <a:ext cx="2084831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1550" b="1" i="0">
                <a:solidFill>
                  <a:srgbClr val="063A5E"/>
                </a:solidFill>
                <a:latin typeface="Arial"/>
              </a:rPr>
              <a:t>Profitability &amp; Resources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28232" y="3703320"/>
            <a:ext cx="2084831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0" i="0">
                <a:solidFill>
                  <a:srgbClr val="5C7180"/>
                </a:solidFill>
                <a:latin typeface="Calibri"/>
              </a:rPr>
              <a:t>Does the fee let us run it profitably?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887968" y="2057400"/>
            <a:ext cx="2542032" cy="23317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DDE6EC"/>
            </a:solidFill>
          </a:ln>
          <a:effectLst/>
          <a:effectLst>
            <a:outerShdw blurRad="90000" dist="38100" dir="5400000" rotWithShape="0">
              <a:srgbClr val="063A5E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9116568" y="2286000"/>
            <a:ext cx="548640" cy="548640"/>
          </a:xfrm>
          <a:prstGeom prst="roundRect">
            <a:avLst>
              <a:gd name="adj" fmla="val 22000"/>
            </a:avLst>
          </a:prstGeom>
          <a:solidFill>
            <a:srgbClr val="6FA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16568" y="2286000"/>
            <a:ext cx="54864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16568" y="2971800"/>
            <a:ext cx="2084831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1550" b="1" i="0">
                <a:solidFill>
                  <a:srgbClr val="063A5E"/>
                </a:solidFill>
                <a:latin typeface="Arial"/>
              </a:rPr>
              <a:t>Operational Readiness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16568" y="3703320"/>
            <a:ext cx="2084831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0" i="0">
                <a:solidFill>
                  <a:srgbClr val="5C7180"/>
                </a:solidFill>
                <a:latin typeface="Calibri"/>
              </a:rPr>
              <a:t>Regional experience · local staff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2960" y="4663440"/>
            <a:ext cx="105156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sz="1600" b="1" i="0">
                <a:solidFill>
                  <a:srgbClr val="0061A0"/>
                </a:solidFill>
                <a:latin typeface="Calibri"/>
              </a:rPr>
              <a:t>No total score — a structured read. </a:t>
            </a:r>
            <a:r>
              <a:rPr sz="1600" b="0" i="0">
                <a:solidFill>
                  <a:srgbClr val="15242E"/>
                </a:solidFill>
                <a:latin typeface="Calibri"/>
              </a:rPr>
              <a:t>Most of the divergence lives in Section B and in the win probability — that gap is the lesson.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2960" y="5577840"/>
            <a:ext cx="10515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0" i="1">
                <a:solidFill>
                  <a:srgbClr val="5C7180"/>
                </a:solidFill>
                <a:latin typeface="Calibri"/>
              </a:rPr>
              <a:t>Reveal the spread of pre-work reads. Don’t resolve it yet — surface it.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weston-sampson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57200"/>
            <a:ext cx="1234440" cy="2171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1" i="0" spc="180">
                <a:solidFill>
                  <a:srgbClr val="6FA000"/>
                </a:solidFill>
                <a:latin typeface="Arial"/>
              </a:rPr>
              <a:t>RECONCILE WIN PROBABILITY · BREAKOUTS · 8 MIN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86968"/>
            <a:ext cx="105156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063A5E"/>
                </a:solidFill>
                <a:latin typeface="Arial"/>
              </a:rPr>
              <a:t>Hope inflates. Evidence anchors.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2011680"/>
            <a:ext cx="5074920" cy="3108960"/>
          </a:xfrm>
          <a:prstGeom prst="roundRect">
            <a:avLst>
              <a:gd name="adj" fmla="val 5000"/>
            </a:avLst>
          </a:prstGeom>
          <a:solidFill>
            <a:srgbClr val="FDEC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80"/>
            <a:ext cx="4572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1" i="0">
                <a:solidFill>
                  <a:srgbClr val="E01838"/>
                </a:solidFill>
                <a:latin typeface="Arial"/>
              </a:rPr>
              <a:t>HOPE SOUNDS LIKE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743200"/>
            <a:ext cx="4572000" cy="2286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</a:pPr>
            <a:r>
              <a:rPr sz="1600" b="0" i="1">
                <a:solidFill>
                  <a:srgbClr val="063A5E"/>
                </a:solidFill>
                <a:latin typeface="Calibri"/>
              </a:rPr>
              <a:t>“We’re great at this kind of work.”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</a:pPr>
            <a:r>
              <a:rPr sz="1600" b="0" i="1">
                <a:solidFill>
                  <a:srgbClr val="063A5E"/>
                </a:solidFill>
                <a:latin typeface="Calibri"/>
              </a:rPr>
              <a:t>“It feels like a 50/50.”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</a:pPr>
            <a:r>
              <a:rPr sz="1600" b="0" i="1">
                <a:solidFill>
                  <a:srgbClr val="063A5E"/>
                </a:solidFill>
                <a:latin typeface="Calibri"/>
              </a:rPr>
              <a:t>“We really need the backlog.”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309360" y="2011680"/>
            <a:ext cx="5029200" cy="3108960"/>
          </a:xfrm>
          <a:prstGeom prst="roundRect">
            <a:avLst>
              <a:gd name="adj" fmla="val 5000"/>
            </a:avLst>
          </a:prstGeom>
          <a:solidFill>
            <a:srgbClr val="EEF6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0" y="2240280"/>
            <a:ext cx="4572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1" i="0">
                <a:solidFill>
                  <a:srgbClr val="6FA000"/>
                </a:solidFill>
                <a:latin typeface="Arial"/>
              </a:rPr>
              <a:t>EVIDENCE SOUNDS LIKE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2743200"/>
            <a:ext cx="4572000" cy="2286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</a:pPr>
            <a:r>
              <a:rPr sz="1600" b="0" i="0">
                <a:solidFill>
                  <a:srgbClr val="063A5E"/>
                </a:solidFill>
                <a:latin typeface="Calibri"/>
              </a:rPr>
              <a:t>“We have an active relationship and capture plan.”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</a:pPr>
            <a:r>
              <a:rPr sz="1600" b="0" i="0">
                <a:solidFill>
                  <a:srgbClr val="063A5E"/>
                </a:solidFill>
                <a:latin typeface="Calibri"/>
              </a:rPr>
              <a:t>“We helped shape the RFP / we’re the incumbent.”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</a:pPr>
            <a:r>
              <a:rPr sz="1600" b="0" i="0">
                <a:solidFill>
                  <a:srgbClr val="063A5E"/>
                </a:solidFill>
                <a:latin typeface="Calibri"/>
              </a:rPr>
              <a:t>“We know exactly who we’re up against.”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5349240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sz="1600" b="1" i="0">
                <a:solidFill>
                  <a:srgbClr val="6FA000"/>
                </a:solidFill>
                <a:latin typeface="Calibri"/>
              </a:rPr>
              <a:t>Breakout task: </a:t>
            </a:r>
            <a:r>
              <a:rPr sz="1600" b="0" i="0">
                <a:solidFill>
                  <a:srgbClr val="15242E"/>
                </a:solidFill>
                <a:latin typeface="Calibri"/>
              </a:rPr>
              <a:t>agree on ONE win probability for the shared lead — and one piece of evidence behind it.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eston-sampson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57200"/>
            <a:ext cx="1234440" cy="2171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1" i="0" spc="180">
                <a:solidFill>
                  <a:srgbClr val="6FA000"/>
                </a:solidFill>
                <a:latin typeface="Arial"/>
              </a:rPr>
              <a:t>PRICE THE VALUE · 6 MIN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86968"/>
            <a:ext cx="105156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063A5E"/>
                </a:solidFill>
                <a:latin typeface="Arial"/>
              </a:rPr>
              <a:t>One read protects the hours. The other protects the price.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2011680"/>
            <a:ext cx="5074920" cy="3108960"/>
          </a:xfrm>
          <a:prstGeom prst="roundRect">
            <a:avLst>
              <a:gd name="adj" fmla="val 5000"/>
            </a:avLst>
          </a:prstGeom>
          <a:solidFill>
            <a:srgbClr val="FDEC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80"/>
            <a:ext cx="4572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1" i="0">
                <a:solidFill>
                  <a:srgbClr val="E01838"/>
                </a:solidFill>
                <a:latin typeface="Arial"/>
              </a:rPr>
              <a:t>VALUE READ · THREE DIMENSIONS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743200"/>
            <a:ext cx="4572000" cy="2286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</a:pPr>
            <a:r>
              <a:rPr sz="1600" b="0" i="1">
                <a:solidFill>
                  <a:srgbClr val="063A5E"/>
                </a:solidFill>
                <a:latin typeface="Calibri"/>
              </a:rPr>
              <a:t>Uniqueness of fit — one of a few, or one of many?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</a:pPr>
            <a:r>
              <a:rPr sz="1600" b="0" i="1">
                <a:solidFill>
                  <a:srgbClr val="063A5E"/>
                </a:solidFill>
                <a:latin typeface="Calibri"/>
              </a:rPr>
              <a:t>Client experience — do we know them well enough to make it easy and memorable?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</a:pPr>
            <a:r>
              <a:rPr sz="1600" b="0" i="1">
                <a:solidFill>
                  <a:srgbClr val="063A5E"/>
                </a:solidFill>
                <a:latin typeface="Calibri"/>
              </a:rPr>
              <a:t>Business return — do we understand what drives value for them?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309360" y="2011680"/>
            <a:ext cx="5029200" cy="3108960"/>
          </a:xfrm>
          <a:prstGeom prst="roundRect">
            <a:avLst>
              <a:gd name="adj" fmla="val 5000"/>
            </a:avLst>
          </a:prstGeom>
          <a:solidFill>
            <a:srgbClr val="EEF6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0" y="2240280"/>
            <a:ext cx="4572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1" i="0">
                <a:solidFill>
                  <a:srgbClr val="6FA000"/>
                </a:solidFill>
                <a:latin typeface="Arial"/>
              </a:rPr>
              <a:t>PURSUIT TYPE · WHERE PRICE GETS DECIDED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2743200"/>
            <a:ext cx="4572000" cy="2286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</a:pPr>
            <a:r>
              <a:rPr sz="1600" b="0" i="0">
                <a:solidFill>
                  <a:srgbClr val="063A5E"/>
                </a:solidFill>
                <a:latin typeface="Calibri"/>
              </a:rPr>
              <a:t>Qualifications-based — win first, negotiate price after.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</a:pPr>
            <a:r>
              <a:rPr sz="1600" b="0" i="0">
                <a:solidFill>
                  <a:srgbClr val="063A5E"/>
                </a:solidFill>
                <a:latin typeface="Calibri"/>
              </a:rPr>
              <a:t>RFP (scope &amp; fee) — win and price in one move.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</a:pPr>
            <a:r>
              <a:rPr sz="1600" b="0" i="0">
                <a:solidFill>
                  <a:srgbClr val="063A5E"/>
                </a:solidFill>
                <a:latin typeface="Calibri"/>
              </a:rPr>
              <a:t>Direct hire / appeal — define the need before you price.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5349240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sz="1600" b="1" i="0">
                <a:solidFill>
                  <a:srgbClr val="6FA000"/>
                </a:solidFill>
                <a:latin typeface="Calibri"/>
              </a:rPr>
              <a:t>Quick pair-share: </a:t>
            </a:r>
            <a:r>
              <a:rPr sz="1600" b="0" i="0">
                <a:solidFill>
                  <a:srgbClr val="15242E"/>
                </a:solidFill>
                <a:latin typeface="Calibri"/>
              </a:rPr>
              <a:t>read the value (high/medium/low) and name the pursuit type for the shared lead — then say where the price actually gets decided.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weston-sampson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57200"/>
            <a:ext cx="1234440" cy="2171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1" i="0" spc="180">
                <a:solidFill>
                  <a:srgbClr val="6FA000"/>
                </a:solidFill>
                <a:latin typeface="Arial"/>
              </a:rPr>
              <a:t>THE OVERRIDE THAT BEATS ANY READ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86968"/>
            <a:ext cx="105156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063A5E"/>
                </a:solidFill>
                <a:latin typeface="Arial"/>
              </a:rPr>
              <a:t>Two hard gates — a ‘No’ is an automatic No-Go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2057400"/>
            <a:ext cx="10515600" cy="12344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9050">
            <a:solidFill>
              <a:srgbClr val="E0183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097280" y="2395728"/>
            <a:ext cx="548640" cy="548640"/>
          </a:xfrm>
          <a:prstGeom prst="roundRect">
            <a:avLst>
              <a:gd name="adj" fmla="val 22000"/>
            </a:avLst>
          </a:prstGeom>
          <a:solidFill>
            <a:srgbClr val="E0183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2395728"/>
            <a:ext cx="54864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74519" y="2240280"/>
            <a:ext cx="9144000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sz="1700" b="1" i="0">
                <a:solidFill>
                  <a:srgbClr val="063A5E"/>
                </a:solidFill>
                <a:latin typeface="Calibri"/>
              </a:rPr>
              <a:t>We meet all the minimum and comparative evaluation criteria.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3474720"/>
            <a:ext cx="10515600" cy="12344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9050">
            <a:solidFill>
              <a:srgbClr val="E0183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1097280" y="3813048"/>
            <a:ext cx="548640" cy="548640"/>
          </a:xfrm>
          <a:prstGeom prst="roundRect">
            <a:avLst>
              <a:gd name="adj" fmla="val 22000"/>
            </a:avLst>
          </a:prstGeom>
          <a:solidFill>
            <a:srgbClr val="E0183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97280" y="3813048"/>
            <a:ext cx="54864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74519" y="3657600"/>
            <a:ext cx="9144000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sz="1700" b="1" i="0">
                <a:solidFill>
                  <a:srgbClr val="063A5E"/>
                </a:solidFill>
                <a:latin typeface="Calibri"/>
              </a:rPr>
              <a:t>We can commit the time and attention to be responsive on schedule — no vacations or conferences.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512064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r>
              <a:rPr sz="1700" b="1" i="0">
                <a:solidFill>
                  <a:srgbClr val="E01838"/>
                </a:solidFill>
                <a:latin typeface="Calibri"/>
              </a:rPr>
              <a:t>A pursuit can look strong everywhere else and still be a No-Go. </a:t>
            </a:r>
            <a:r>
              <a:rPr sz="1700" b="0" i="0">
                <a:solidFill>
                  <a:srgbClr val="15242E"/>
                </a:solidFill>
                <a:latin typeface="Calibri"/>
              </a:rPr>
              <a:t>If we’re not eligible, or we can’t do the proposal justice, nothing else outweighs it. Log the reason and stop.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weston-sampson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57200"/>
            <a:ext cx="1234440" cy="2171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1" i="0" spc="180">
                <a:solidFill>
                  <a:srgbClr val="6FA000"/>
                </a:solidFill>
                <a:latin typeface="Arial"/>
              </a:rPr>
              <a:t>SKILL PRACTICE · PAIRS · 10 MIN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86968"/>
            <a:ext cx="105156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063A5E"/>
                </a:solidFill>
                <a:latin typeface="Arial"/>
              </a:rPr>
              <a:t>Saying ‘No-Go’ to work we want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874519"/>
            <a:ext cx="105156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sz="1700" b="1" i="0">
                <a:solidFill>
                  <a:srgbClr val="6FA000"/>
                </a:solidFill>
                <a:latin typeface="Calibri"/>
              </a:rPr>
              <a:t>Scenario: </a:t>
            </a:r>
            <a:r>
              <a:rPr sz="1700" b="0" i="0">
                <a:solidFill>
                  <a:srgbClr val="15242E"/>
                </a:solidFill>
                <a:latin typeface="Calibri"/>
              </a:rPr>
              <a:t>a tempting opportunity that fails a hard gate. You must tell an eager principal it’s a No-Go.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2834640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0061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2834640"/>
            <a:ext cx="566928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00200" y="2788920"/>
            <a:ext cx="9509760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sz="1700" b="1" i="0">
                <a:solidFill>
                  <a:srgbClr val="063A5E"/>
                </a:solidFill>
                <a:latin typeface="Arial"/>
              </a:rPr>
              <a:t>Name the gate.  </a:t>
            </a:r>
            <a:r>
              <a:rPr sz="1600" b="0" i="0">
                <a:solidFill>
                  <a:srgbClr val="15242E"/>
                </a:solidFill>
                <a:latin typeface="Calibri"/>
              </a:rPr>
              <a:t>State the specific gate that failed — factually, no apology.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3886200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0061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3886200"/>
            <a:ext cx="566928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00200" y="3840480"/>
            <a:ext cx="9509760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sz="1700" b="1" i="0">
                <a:solidFill>
                  <a:srgbClr val="063A5E"/>
                </a:solidFill>
                <a:latin typeface="Arial"/>
              </a:rPr>
              <a:t>Name the cost.  </a:t>
            </a:r>
            <a:r>
              <a:rPr sz="1600" b="0" i="0">
                <a:solidFill>
                  <a:srgbClr val="15242E"/>
                </a:solidFill>
                <a:latin typeface="Calibri"/>
              </a:rPr>
              <a:t>Say what a ‘Go’ would actually cost in senior hours and forecast trust.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22960" y="4937760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0061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4937760"/>
            <a:ext cx="566928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00200" y="4892040"/>
            <a:ext cx="9509760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sz="1700" b="1" i="0">
                <a:solidFill>
                  <a:srgbClr val="063A5E"/>
                </a:solidFill>
                <a:latin typeface="Arial"/>
              </a:rPr>
              <a:t>Offer the alternative.  </a:t>
            </a:r>
            <a:r>
              <a:rPr sz="1600" b="0" i="0">
                <a:solidFill>
                  <a:srgbClr val="15242E"/>
                </a:solidFill>
                <a:latin typeface="Calibri"/>
              </a:rPr>
              <a:t>Point to a better-fit pursuit those hours could win instead.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608076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0" i="1">
                <a:solidFill>
                  <a:srgbClr val="5C7180"/>
                </a:solidFill>
                <a:latin typeface="Calibri"/>
              </a:rPr>
              <a:t>Swap roles. Debrief the language that landed.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weston-sampson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57200"/>
            <a:ext cx="1234440" cy="2171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1" i="0" spc="180">
                <a:solidFill>
                  <a:srgbClr val="6FA000"/>
                </a:solidFill>
                <a:latin typeface="Arial"/>
              </a:rPr>
              <a:t>DEFEND A NUMBER · 6 MIN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86968"/>
            <a:ext cx="105156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063A5E"/>
                </a:solidFill>
                <a:latin typeface="Arial"/>
              </a:rPr>
              <a:t>Estimated revenue × honest win % = the backlog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2286000"/>
            <a:ext cx="2834640" cy="155448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DDE6EC"/>
            </a:solidFill>
          </a:ln>
          <a:effectLst/>
          <a:effectLst>
            <a:outerShdw blurRad="90000" dist="38100" dir="5400000" rotWithShape="0">
              <a:srgbClr val="063A5E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468880"/>
            <a:ext cx="283464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900" b="1" i="0">
                <a:solidFill>
                  <a:srgbClr val="0061A0"/>
                </a:solidFill>
                <a:latin typeface="Arial"/>
              </a:rPr>
              <a:t>Est. net revenue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3200400"/>
            <a:ext cx="283464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0" i="0">
                <a:solidFill>
                  <a:srgbClr val="5C7180"/>
                </a:solidFill>
                <a:latin typeface="Calibri"/>
              </a:rPr>
              <a:t>what we think it’s worth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94760" y="2514600"/>
            <a:ext cx="64008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4000" b="1" i="0">
                <a:solidFill>
                  <a:srgbClr val="5C7180"/>
                </a:solidFill>
                <a:latin typeface="Arial"/>
              </a:rPr>
              <a:t>×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343400" y="2286000"/>
            <a:ext cx="2834640" cy="155448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DDE6EC"/>
            </a:solidFill>
          </a:ln>
          <a:effectLst/>
          <a:effectLst>
            <a:outerShdw blurRad="90000" dist="38100" dir="5400000" rotWithShape="0">
              <a:srgbClr val="063A5E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343400" y="2468880"/>
            <a:ext cx="283464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900" b="1" i="0">
                <a:solidFill>
                  <a:srgbClr val="1FA89A"/>
                </a:solidFill>
                <a:latin typeface="Arial"/>
              </a:rPr>
              <a:t>Win probability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43400" y="3200400"/>
            <a:ext cx="283464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0" i="0">
                <a:solidFill>
                  <a:srgbClr val="5C7180"/>
                </a:solidFill>
                <a:latin typeface="Calibri"/>
              </a:rPr>
              <a:t>honest, evidence-based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2514600"/>
            <a:ext cx="64008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4000" b="1" i="0">
                <a:solidFill>
                  <a:srgbClr val="5C7180"/>
                </a:solidFill>
                <a:latin typeface="Arial"/>
              </a:rPr>
              <a:t>=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909560" y="2286000"/>
            <a:ext cx="2834640" cy="155448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DDE6EC"/>
            </a:solidFill>
          </a:ln>
          <a:effectLst/>
          <a:effectLst>
            <a:outerShdw blurRad="90000" dist="38100" dir="5400000" rotWithShape="0">
              <a:srgbClr val="063A5E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909560" y="2468880"/>
            <a:ext cx="283464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900" b="1" i="0">
                <a:solidFill>
                  <a:srgbClr val="6FA000"/>
                </a:solidFill>
                <a:latin typeface="Arial"/>
              </a:rPr>
              <a:t>Weighted revenue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909560" y="3200400"/>
            <a:ext cx="283464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0" i="0">
                <a:solidFill>
                  <a:srgbClr val="5C7180"/>
                </a:solidFill>
                <a:latin typeface="Calibri"/>
              </a:rPr>
              <a:t>what the firm plans 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4206240"/>
            <a:ext cx="10515600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r>
              <a:rPr sz="1800" b="0" i="0">
                <a:solidFill>
                  <a:srgbClr val="15242E"/>
                </a:solidFill>
                <a:latin typeface="Calibri"/>
              </a:rPr>
              <a:t>Inflate the win probability and you swell the backlog with revenue that isn’t coming — the firm staffs up for a future that doesn’t arrive.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5577840"/>
            <a:ext cx="10515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500" b="1" i="0">
                <a:solidFill>
                  <a:srgbClr val="6FA000"/>
                </a:solidFill>
                <a:latin typeface="Calibri"/>
              </a:rPr>
              <a:t>Popcorn round: </a:t>
            </a:r>
            <a:r>
              <a:rPr sz="1500" b="0" i="1">
                <a:solidFill>
                  <a:srgbClr val="063A5E"/>
                </a:solidFill>
                <a:latin typeface="Calibri"/>
              </a:rPr>
              <a:t>state both numbers for the shared lead and defend them in two sentences.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